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3" r:id="rId1"/>
  </p:sldMasterIdLst>
  <p:notesMasterIdLst>
    <p:notesMasterId r:id="rId14"/>
  </p:notesMasterIdLst>
  <p:sldIdLst>
    <p:sldId id="256" r:id="rId2"/>
    <p:sldId id="261" r:id="rId3"/>
    <p:sldId id="258" r:id="rId4"/>
    <p:sldId id="259" r:id="rId5"/>
    <p:sldId id="271" r:id="rId6"/>
    <p:sldId id="264" r:id="rId7"/>
    <p:sldId id="263" r:id="rId8"/>
    <p:sldId id="266" r:id="rId9"/>
    <p:sldId id="267" r:id="rId10"/>
    <p:sldId id="268" r:id="rId11"/>
    <p:sldId id="26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78748"/>
  </p:normalViewPr>
  <p:slideViewPr>
    <p:cSldViewPr snapToGrid="0" snapToObjects="1">
      <p:cViewPr varScale="1">
        <p:scale>
          <a:sx n="110" d="100"/>
          <a:sy n="110" d="100"/>
        </p:scale>
        <p:origin x="149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10BFB-9DEC-F14C-A67C-249DF85373FF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00898-4583-8146-A58B-510F4ACD4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7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846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</a:p>
          <a:p>
            <a:r>
              <a:rPr lang="en-US" dirty="0" smtClean="0"/>
              <a:t>7m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80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16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</a:p>
          <a:p>
            <a:r>
              <a:rPr lang="en-US" dirty="0" smtClean="0"/>
              <a:t>8m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9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90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  <a:p>
            <a:endParaRPr lang="en-US" dirty="0" smtClean="0"/>
          </a:p>
          <a:p>
            <a:r>
              <a:rPr lang="en-US" dirty="0" smtClean="0"/>
              <a:t>1min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1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2m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98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r>
              <a:rPr lang="en-US" dirty="0" smtClean="0"/>
              <a:t>3m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03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r>
              <a:rPr lang="en-US" dirty="0" smtClean="0"/>
              <a:t>4m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53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  <a:p>
            <a:r>
              <a:rPr lang="en-US" dirty="0" smtClean="0"/>
              <a:t>5min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33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9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34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434" y="2119649"/>
            <a:ext cx="9933071" cy="1263353"/>
          </a:xfrm>
        </p:spPr>
        <p:txBody>
          <a:bodyPr/>
          <a:lstStyle/>
          <a:p>
            <a:r>
              <a:rPr lang="en-US" dirty="0" smtClean="0"/>
              <a:t>Building  evacuation strategies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Dali, </a:t>
            </a:r>
            <a:r>
              <a:rPr lang="en-US" b="1" dirty="0" err="1" smtClean="0"/>
              <a:t>Sonu</a:t>
            </a:r>
            <a:r>
              <a:rPr lang="en-US" b="1" dirty="0" smtClean="0"/>
              <a:t>, Tomas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90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encountered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911" y="1626430"/>
            <a:ext cx="8596668" cy="3880773"/>
          </a:xfrm>
        </p:spPr>
        <p:txBody>
          <a:bodyPr>
            <a:normAutofit/>
          </a:bodyPr>
          <a:lstStyle/>
          <a:p>
            <a:r>
              <a:rPr lang="en-US" sz="2200" dirty="0"/>
              <a:t>Exit congestion constraints </a:t>
            </a:r>
            <a:endParaRPr lang="en-US" sz="2200" dirty="0" smtClean="0"/>
          </a:p>
          <a:p>
            <a:r>
              <a:rPr lang="en-US" sz="2200" dirty="0" smtClean="0"/>
              <a:t>Accounting for anti-parallel movement over edges.</a:t>
            </a:r>
          </a:p>
          <a:p>
            <a:r>
              <a:rPr lang="en-US" sz="2200" dirty="0" smtClean="0"/>
              <a:t>Simulation </a:t>
            </a:r>
            <a:r>
              <a:rPr lang="en-US" sz="2200" dirty="0" smtClean="0"/>
              <a:t>of real-time movements for all </a:t>
            </a:r>
            <a:r>
              <a:rPr lang="en-US" sz="2200" dirty="0" smtClean="0"/>
              <a:t>evacuees</a:t>
            </a:r>
          </a:p>
          <a:p>
            <a:r>
              <a:rPr lang="en-US" sz="2200" dirty="0"/>
              <a:t>Parallelizing recursive portion of </a:t>
            </a:r>
            <a:r>
              <a:rPr lang="en-US" sz="2200" dirty="0" smtClean="0"/>
              <a:t>APSP</a:t>
            </a:r>
            <a:endParaRPr lang="en-US" sz="2200" dirty="0" smtClean="0"/>
          </a:p>
          <a:p>
            <a:r>
              <a:rPr lang="en-US" sz="2200" dirty="0" smtClean="0"/>
              <a:t>Simulated Annealing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0310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163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/ 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Execution time is critical for this strategy</a:t>
            </a:r>
          </a:p>
          <a:p>
            <a:pPr lvl="1"/>
            <a:r>
              <a:rPr lang="en-US" sz="2200" dirty="0" smtClean="0"/>
              <a:t>Parallelism clearly improved performance 25s-&gt;1s</a:t>
            </a:r>
          </a:p>
          <a:p>
            <a:r>
              <a:rPr lang="en-US" sz="2200" dirty="0" smtClean="0"/>
              <a:t>Execution time would increase with more constraints</a:t>
            </a:r>
          </a:p>
          <a:p>
            <a:pPr lvl="1"/>
            <a:r>
              <a:rPr lang="en-US" sz="2200" dirty="0" smtClean="0"/>
              <a:t>Crossover constraint, walking pace, </a:t>
            </a:r>
            <a:r>
              <a:rPr lang="mr-IN" sz="2200" dirty="0" smtClean="0"/>
              <a:t>…</a:t>
            </a:r>
            <a:endParaRPr lang="en-US" sz="2200" dirty="0" smtClean="0"/>
          </a:p>
          <a:p>
            <a:r>
              <a:rPr lang="en-US" sz="2200" dirty="0" smtClean="0"/>
              <a:t>Can be used to design the architecture for a new building</a:t>
            </a:r>
          </a:p>
          <a:p>
            <a:pPr lvl="1"/>
            <a:r>
              <a:rPr lang="en-US" sz="2200" dirty="0" smtClean="0"/>
              <a:t>Optimize design according to evacuation methods</a:t>
            </a:r>
          </a:p>
          <a:p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8379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248" y="1507728"/>
            <a:ext cx="8596668" cy="3880773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 smtClean="0"/>
              <a:t>Evacuating </a:t>
            </a:r>
            <a:r>
              <a:rPr lang="en-US" sz="2200" dirty="0" smtClean="0"/>
              <a:t>a large multi-floored structure efficiently is challenging</a:t>
            </a:r>
          </a:p>
          <a:p>
            <a:r>
              <a:rPr lang="en-US" sz="2200" dirty="0" smtClean="0"/>
              <a:t>It is vital to find a safe and fast evacuation route for everyone</a:t>
            </a:r>
            <a:endParaRPr lang="en-US" sz="2000" dirty="0" smtClean="0"/>
          </a:p>
        </p:txBody>
      </p:sp>
      <p:pic>
        <p:nvPicPr>
          <p:cNvPr id="5" name="Picture 4" descr="freedom-tower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99" y="882448"/>
            <a:ext cx="2341018" cy="451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conversion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9597"/>
            <a:ext cx="8596668" cy="3880773"/>
          </a:xfrm>
        </p:spPr>
        <p:txBody>
          <a:bodyPr>
            <a:normAutofit/>
          </a:bodyPr>
          <a:lstStyle/>
          <a:p>
            <a:r>
              <a:rPr lang="en-US" sz="2200" dirty="0" smtClean="0"/>
              <a:t>Convert the floor plan of a building into a graph</a:t>
            </a:r>
          </a:p>
          <a:p>
            <a:r>
              <a:rPr lang="en-US" sz="2200" dirty="0" smtClean="0"/>
              <a:t>Nodes represent different </a:t>
            </a:r>
            <a:r>
              <a:rPr lang="en-US" sz="2200" dirty="0" smtClean="0"/>
              <a:t>locations of people</a:t>
            </a:r>
            <a:endParaRPr lang="en-US" sz="2200" dirty="0" smtClean="0"/>
          </a:p>
          <a:p>
            <a:r>
              <a:rPr lang="en-US" sz="2200" dirty="0" smtClean="0"/>
              <a:t>Edges </a:t>
            </a:r>
            <a:r>
              <a:rPr lang="en-US" sz="2200" dirty="0" smtClean="0"/>
              <a:t>represent distances between nodes (doors, exits, </a:t>
            </a:r>
            <a:r>
              <a:rPr lang="en-US" sz="2200" dirty="0" err="1" smtClean="0"/>
              <a:t>etc</a:t>
            </a:r>
            <a:r>
              <a:rPr lang="mr-IN" sz="2200" dirty="0" smtClean="0"/>
              <a:t>…</a:t>
            </a:r>
            <a:r>
              <a:rPr lang="en-US" sz="2200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689366"/>
            <a:ext cx="3458396" cy="25381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237" y="3689366"/>
            <a:ext cx="2799121" cy="260985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997064" y="4751548"/>
            <a:ext cx="764319" cy="413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using 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77195"/>
            <a:ext cx="8596668" cy="3880773"/>
          </a:xfrm>
        </p:spPr>
        <p:txBody>
          <a:bodyPr>
            <a:noAutofit/>
          </a:bodyPr>
          <a:lstStyle/>
          <a:p>
            <a:pPr marL="342899" indent="-342899">
              <a:defRPr sz="2100"/>
            </a:pPr>
            <a:r>
              <a:rPr lang="en-US" sz="2200" dirty="0"/>
              <a:t>To find </a:t>
            </a:r>
            <a:r>
              <a:rPr lang="en-US" sz="2200" b="1" dirty="0"/>
              <a:t>shortest path</a:t>
            </a:r>
            <a:r>
              <a:rPr lang="en-US" sz="2200" dirty="0"/>
              <a:t> from each</a:t>
            </a:r>
            <a:r>
              <a:rPr lang="en-US" sz="2200" b="1" dirty="0"/>
              <a:t> EXIT </a:t>
            </a:r>
            <a:r>
              <a:rPr lang="en-US" sz="2200" dirty="0"/>
              <a:t>to each </a:t>
            </a:r>
            <a:r>
              <a:rPr lang="en-US" sz="2200" dirty="0" smtClean="0"/>
              <a:t>Node (occupied by an evacuee)</a:t>
            </a:r>
            <a:endParaRPr lang="en-US" sz="2200" dirty="0"/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dirty="0"/>
              <a:t>Find </a:t>
            </a:r>
            <a:r>
              <a:rPr lang="en-US" sz="2200" b="1" dirty="0"/>
              <a:t>nearest</a:t>
            </a:r>
            <a:r>
              <a:rPr lang="en-US" sz="2200" dirty="0"/>
              <a:t> exit for each N</a:t>
            </a:r>
            <a:r>
              <a:rPr lang="en-US" sz="2200" dirty="0" smtClean="0"/>
              <a:t>ode</a:t>
            </a:r>
            <a:endParaRPr lang="en-US" sz="2200" dirty="0"/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dirty="0"/>
              <a:t>Problem?? :</a:t>
            </a:r>
            <a:r>
              <a:rPr lang="en-US" sz="2200" b="1" dirty="0"/>
              <a:t> Congestion</a:t>
            </a:r>
            <a:r>
              <a:rPr lang="en-US" sz="2200" dirty="0"/>
              <a:t> at exits</a:t>
            </a:r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b="1" dirty="0"/>
              <a:t>Simulated annealing</a:t>
            </a:r>
            <a:r>
              <a:rPr lang="en-US" sz="2200" dirty="0"/>
              <a:t> (optimization strategy) to find the best assignment of exits </a:t>
            </a:r>
          </a:p>
          <a:p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692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xfrm>
            <a:off x="427839" y="419676"/>
            <a:ext cx="8596670" cy="1320801"/>
          </a:xfrm>
          <a:prstGeom prst="rect">
            <a:avLst/>
          </a:prstGeom>
        </p:spPr>
        <p:txBody>
          <a:bodyPr/>
          <a:lstStyle/>
          <a:p>
            <a:r>
              <a:t>Simulated annealing</a:t>
            </a:r>
          </a:p>
        </p:txBody>
      </p:sp>
      <p:sp>
        <p:nvSpPr>
          <p:cNvPr id="205" name="Shape 205"/>
          <p:cNvSpPr/>
          <p:nvPr/>
        </p:nvSpPr>
        <p:spPr>
          <a:xfrm>
            <a:off x="252732" y="1241929"/>
            <a:ext cx="1019021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Clr>
                <a:schemeClr val="accent1"/>
              </a:buClr>
              <a:buSzPct val="100000"/>
              <a:buFont typeface="Wingdings"/>
              <a:buChar char="➢"/>
            </a:pPr>
            <a:endParaRPr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67760" y="1241929"/>
            <a:ext cx="9378124" cy="3880773"/>
          </a:xfrm>
        </p:spPr>
        <p:txBody>
          <a:bodyPr>
            <a:noAutofit/>
          </a:bodyPr>
          <a:lstStyle/>
          <a:p>
            <a:r>
              <a:rPr lang="en-US" sz="2400" dirty="0"/>
              <a:t>To come up </a:t>
            </a:r>
            <a:r>
              <a:rPr lang="en-US" sz="2400" dirty="0" smtClean="0"/>
              <a:t>with the </a:t>
            </a:r>
            <a:r>
              <a:rPr lang="en-US" sz="2400" dirty="0"/>
              <a:t>lowest cost configuration starting with nearest exit </a:t>
            </a:r>
            <a:r>
              <a:rPr lang="en-US" sz="2400" dirty="0" smtClean="0"/>
              <a:t>configuration</a:t>
            </a:r>
            <a:endParaRPr lang="en-US" sz="700" dirty="0" smtClean="0"/>
          </a:p>
          <a:p>
            <a:r>
              <a:rPr lang="en-US" sz="2400" b="1" i="1" dirty="0" smtClean="0"/>
              <a:t>Cost </a:t>
            </a:r>
            <a:r>
              <a:rPr lang="en-US" sz="2400" b="1" i="1" dirty="0"/>
              <a:t>= Sum of distances </a:t>
            </a:r>
            <a:r>
              <a:rPr lang="en-US" sz="2400" b="1" i="1" dirty="0" smtClean="0"/>
              <a:t>from Nodes to </a:t>
            </a:r>
            <a:r>
              <a:rPr lang="en-US" sz="2400" b="1" i="1" dirty="0"/>
              <a:t>exits + penalty for congestion</a:t>
            </a:r>
          </a:p>
          <a:p>
            <a:endParaRPr lang="en-US" sz="22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7" y="3149600"/>
            <a:ext cx="67437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780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Parallelization (</a:t>
            </a:r>
            <a:r>
              <a:rPr lang="en-US" dirty="0" err="1" smtClean="0"/>
              <a:t>OpenMP</a:t>
            </a:r>
            <a:r>
              <a:rPr lang="en-US" dirty="0" smtClean="0"/>
              <a:t> + MPI)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/>
          </a:bodyPr>
          <a:lstStyle/>
          <a:p>
            <a:pPr marL="342899" indent="-342899">
              <a:defRPr sz="2000"/>
            </a:pPr>
            <a:r>
              <a:rPr lang="en-US" sz="2200" dirty="0"/>
              <a:t>Dijkstra algorithm runs in parallel for the set of exit </a:t>
            </a:r>
            <a:r>
              <a:rPr lang="en-US" sz="2200" dirty="0" smtClean="0"/>
              <a:t>nodes (</a:t>
            </a:r>
            <a:r>
              <a:rPr lang="en-US" sz="2200" dirty="0" err="1"/>
              <a:t>OpenMP</a:t>
            </a:r>
            <a:r>
              <a:rPr lang="en-US" sz="2200" dirty="0" smtClean="0"/>
              <a:t>)</a:t>
            </a:r>
          </a:p>
          <a:p>
            <a:pPr marL="342899" indent="-342899">
              <a:defRPr sz="2000"/>
            </a:pPr>
            <a:r>
              <a:rPr lang="en-US" sz="2200" dirty="0"/>
              <a:t>Simulated </a:t>
            </a:r>
            <a:r>
              <a:rPr lang="en-US" sz="2200" dirty="0" smtClean="0"/>
              <a:t>Annealing (SA): </a:t>
            </a:r>
            <a:r>
              <a:rPr lang="en-US" sz="2200" dirty="0"/>
              <a:t>(With communication)</a:t>
            </a:r>
          </a:p>
          <a:p>
            <a:pPr marL="342899" indent="-342899">
              <a:defRPr sz="2000"/>
            </a:pPr>
            <a:r>
              <a:rPr lang="en-US" sz="2200" dirty="0"/>
              <a:t>Several </a:t>
            </a:r>
            <a:r>
              <a:rPr lang="en-US" sz="2200" dirty="0" smtClean="0"/>
              <a:t>instances (= </a:t>
            </a:r>
            <a:r>
              <a:rPr lang="en-US" sz="2200" dirty="0"/>
              <a:t>#cores) of SA algorithm in parallel with different initial configurations.</a:t>
            </a:r>
          </a:p>
          <a:p>
            <a:pPr marL="342899" indent="-342899">
              <a:defRPr sz="2000"/>
            </a:pPr>
            <a:r>
              <a:rPr lang="en-US" sz="2200" dirty="0" smtClean="0"/>
              <a:t>Communication (</a:t>
            </a:r>
            <a:r>
              <a:rPr lang="en-US" sz="2200" dirty="0"/>
              <a:t>MPI) of best configuration at each temperature.</a:t>
            </a:r>
          </a:p>
          <a:p>
            <a:pPr marL="342899" indent="-342899">
              <a:defRPr sz="2000"/>
            </a:pPr>
            <a:r>
              <a:rPr lang="en-US" sz="2200" dirty="0"/>
              <a:t>Result: Best configuration (lowest cost</a:t>
            </a:r>
            <a:r>
              <a:rPr lang="en-US" sz="2200" dirty="0" smtClean="0"/>
              <a:t>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667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algorithm, APSP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20" y="1400897"/>
            <a:ext cx="8596668" cy="3880773"/>
          </a:xfrm>
        </p:spPr>
        <p:txBody>
          <a:bodyPr>
            <a:noAutofit/>
          </a:bodyPr>
          <a:lstStyle/>
          <a:p>
            <a:r>
              <a:rPr lang="en-US" sz="2200" dirty="0" smtClean="0"/>
              <a:t>Benchmarked tropical semi-ring APSP against Dijkstra</a:t>
            </a:r>
          </a:p>
          <a:p>
            <a:r>
              <a:rPr lang="en-US" sz="2200" dirty="0" smtClean="0"/>
              <a:t>Fastest parallel APSP implementation was </a:t>
            </a:r>
            <a:r>
              <a:rPr lang="en-US" sz="2200" dirty="0" smtClean="0"/>
              <a:t>slower than </a:t>
            </a:r>
            <a:r>
              <a:rPr lang="en-US" sz="2200" dirty="0" smtClean="0"/>
              <a:t>serial Dijkstra</a:t>
            </a:r>
          </a:p>
          <a:p>
            <a:r>
              <a:rPr lang="en-US" sz="2200" dirty="0" smtClean="0"/>
              <a:t>Why? Complexity is asymptotically higher:</a:t>
            </a:r>
          </a:p>
          <a:p>
            <a:pPr lvl="1"/>
            <a:r>
              <a:rPr lang="en-US" sz="2200" dirty="0" smtClean="0"/>
              <a:t>APSP </a:t>
            </a:r>
            <a:r>
              <a:rPr lang="en-US" sz="2200" dirty="0" smtClean="0"/>
              <a:t>tropical: O(N</a:t>
            </a:r>
            <a:r>
              <a:rPr lang="en-US" sz="2200" baseline="30000" dirty="0" smtClean="0"/>
              <a:t>3</a:t>
            </a:r>
            <a:r>
              <a:rPr lang="en-US" sz="2200" dirty="0" smtClean="0"/>
              <a:t>)</a:t>
            </a:r>
          </a:p>
          <a:p>
            <a:pPr lvl="1"/>
            <a:r>
              <a:rPr lang="en-US" sz="2200" dirty="0" smtClean="0"/>
              <a:t>Floyd </a:t>
            </a:r>
            <a:r>
              <a:rPr lang="en-US" sz="2200" dirty="0" err="1" smtClean="0"/>
              <a:t>Warshall</a:t>
            </a:r>
            <a:r>
              <a:rPr lang="en-US" sz="2200" dirty="0" smtClean="0"/>
              <a:t>: O(N</a:t>
            </a:r>
            <a:r>
              <a:rPr lang="en-US" sz="2200" baseline="30000" dirty="0" smtClean="0"/>
              <a:t>3</a:t>
            </a:r>
            <a:r>
              <a:rPr lang="en-US" sz="2200" dirty="0" smtClean="0"/>
              <a:t>)</a:t>
            </a:r>
            <a:endParaRPr lang="en-US" sz="2200" dirty="0" smtClean="0"/>
          </a:p>
          <a:p>
            <a:pPr lvl="1"/>
            <a:r>
              <a:rPr lang="en-US" sz="2200" dirty="0" smtClean="0"/>
              <a:t>Dijkstra </a:t>
            </a:r>
            <a:r>
              <a:rPr lang="en-US" sz="2200" dirty="0" smtClean="0"/>
              <a:t>: O(k*N*log(N)) where k = #</a:t>
            </a:r>
            <a:r>
              <a:rPr lang="en-US" sz="2200" dirty="0" smtClean="0"/>
              <a:t>exits</a:t>
            </a:r>
            <a:endParaRPr lang="en-US" sz="2200" dirty="0" smtClean="0"/>
          </a:p>
          <a:p>
            <a:pPr lvl="1"/>
            <a:r>
              <a:rPr lang="en-US" sz="2200" dirty="0" smtClean="0"/>
              <a:t>APSP  finds shortest paths to                                             </a:t>
            </a:r>
            <a:r>
              <a:rPr lang="en-US" sz="2200" dirty="0" smtClean="0"/>
              <a:t>ALL pairs of nodes.</a:t>
            </a:r>
            <a:endParaRPr lang="en-US" sz="2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315" y="2951545"/>
            <a:ext cx="5859685" cy="390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6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performance results with simulated annealing and MPI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836497"/>
            <a:ext cx="7280504" cy="485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7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Evacuating 5000 people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39800" y="356387"/>
            <a:ext cx="4570549" cy="30470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205" y="3615504"/>
            <a:ext cx="4577144" cy="3051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13" y="1517192"/>
            <a:ext cx="7058892" cy="47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2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1001</TotalTime>
  <Words>372</Words>
  <Application>Microsoft Macintosh PowerPoint</Application>
  <PresentationFormat>Widescreen</PresentationFormat>
  <Paragraphs>84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Mangal</vt:lpstr>
      <vt:lpstr>Trebuchet MS</vt:lpstr>
      <vt:lpstr>Wingdings</vt:lpstr>
      <vt:lpstr>Wingdings 3</vt:lpstr>
      <vt:lpstr>Arial</vt:lpstr>
      <vt:lpstr>Facet</vt:lpstr>
      <vt:lpstr>Building  evacuation strategies</vt:lpstr>
      <vt:lpstr>Motivation</vt:lpstr>
      <vt:lpstr>Problem conversion</vt:lpstr>
      <vt:lpstr>Approach using Dijkstra’s algorithm</vt:lpstr>
      <vt:lpstr>Simulated annealing</vt:lpstr>
      <vt:lpstr>Parallelization (OpenMP + MPI)</vt:lpstr>
      <vt:lpstr>Comparison algorithm, APSP</vt:lpstr>
      <vt:lpstr>Parallel performance results with simulated annealing and MPI</vt:lpstr>
      <vt:lpstr>Evacuating 5000 people</vt:lpstr>
      <vt:lpstr>Challenges encountered…</vt:lpstr>
      <vt:lpstr>Visualization</vt:lpstr>
      <vt:lpstr>Conclusions / Lessons Learned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evacuation</dc:title>
  <dc:creator>Microsoft Office User</dc:creator>
  <cp:lastModifiedBy>Microsoft Office User</cp:lastModifiedBy>
  <cp:revision>60</cp:revision>
  <dcterms:created xsi:type="dcterms:W3CDTF">2017-04-30T16:18:27Z</dcterms:created>
  <dcterms:modified xsi:type="dcterms:W3CDTF">2017-05-02T01:06:58Z</dcterms:modified>
</cp:coreProperties>
</file>

<file path=docProps/thumbnail.jpeg>
</file>